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559" r:id="rId2"/>
    <p:sldId id="257" r:id="rId3"/>
    <p:sldId id="266" r:id="rId4"/>
    <p:sldId id="557" r:id="rId5"/>
    <p:sldId id="482" r:id="rId6"/>
    <p:sldId id="268" r:id="rId7"/>
    <p:sldId id="431" r:id="rId8"/>
    <p:sldId id="267" r:id="rId9"/>
    <p:sldId id="556" r:id="rId10"/>
    <p:sldId id="546" r:id="rId11"/>
    <p:sldId id="548" r:id="rId12"/>
    <p:sldId id="544" r:id="rId13"/>
    <p:sldId id="555" r:id="rId14"/>
    <p:sldId id="558" r:id="rId15"/>
    <p:sldId id="554" r:id="rId16"/>
    <p:sldId id="545" r:id="rId17"/>
    <p:sldId id="54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p:restoredTop sz="94643"/>
  </p:normalViewPr>
  <p:slideViewPr>
    <p:cSldViewPr snapToGrid="0" snapToObjects="1">
      <p:cViewPr varScale="1">
        <p:scale>
          <a:sx n="120" d="100"/>
          <a:sy n="120" d="100"/>
        </p:scale>
        <p:origin x="28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is for one site over </a:t>
            </a:r>
          </a:p>
        </p:txBody>
      </p:sp>
      <p:sp>
        <p:nvSpPr>
          <p:cNvPr id="4" name="Slide Number Placeholder 3"/>
          <p:cNvSpPr>
            <a:spLocks noGrp="1"/>
          </p:cNvSpPr>
          <p:nvPr>
            <p:ph type="sldNum" sz="quarter" idx="5"/>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129113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these information needs are often outside the experience and knowledge of a discipline’s curators, simple review of the records in a catalog may be insufficient. How can curators and catalogers quickly evaluate the likelihood that a record in the catalog will contain all of the metadata needed by a potential user of any resource described, and which collections and records need what specific types of improvement?</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369778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think of metadata as a key to unlock information from data’s door. Keys have a shape to fit a specific lock. We can think of this lock as a community’s information needs. A good example of expressed information needs would be a metadata standard’s recommendation or a community’s stated best practices, such as the EML Best Practices for LTER Sites (LTER, 2004). Each pin in a locks cylinder can be a specific need such as a title or abstract, even something as complex as methods or as specific as what a column in a table means.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Different communities and organizations will have different needs to unlock information and the visualization will work for any of them, be it discovery or understanding, or to ensure that credit for unique contributions goes where it is due, as with software and data citation efforts.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lock’s cylinder pins can be as simple as a test for presence/absence of an element in the structure of a document such as the tests used to compare EML and CSDGM producing member nodes in DataONE for Best Practices completeness to determine if community recommendations can improve metadata completeness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2018).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Tests can also be a more complex quantifiable that evaluates the content of that element such as with LTER’s Pasta (LTER, 2011) or NCEAS’s Metadata Quality Engine (Slaughter, 2019). Any test can provide a completeness percentage for the collection by aggregating the results for each document.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means that each community needs a specific shape to their metadata key in order to unlock the information from a dataset. Rather than creating unique key shapes for each community, we can abstract the shape to a circle, and fill it to the extent that records pass the different tests that comprise the community’s information needs.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14</a:t>
            </a:fld>
            <a:endParaRPr lang="en-US"/>
          </a:p>
        </p:txBody>
      </p:sp>
    </p:spTree>
    <p:extLst>
      <p:ext uri="{BB962C8B-B14F-4D97-AF65-F5344CB8AC3E}">
        <p14:creationId xmlns:p14="http://schemas.microsoft.com/office/powerpoint/2010/main" val="370052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visualize a metadata catalog or collection’s ability to meet the information needs of a community, plot each element as an axis in a polar chart and then quantify from 0 to 1 how many records pass whatever test desired to evaluate the element (Gordon,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extend the fitness metaphor, we need a shape of completeness that can accommodate varying numbers of tests for determining the fitness of the catalog, or the ability to meet the information needs of the community in question. However, we don’t need this shape to be all buff and lean edges like </a:t>
            </a:r>
            <a:r>
              <a:rPr lang="en-US" sz="1200" kern="1200" dirty="0" err="1">
                <a:solidFill>
                  <a:schemeClr val="tx1"/>
                </a:solidFill>
                <a:effectLst/>
                <a:latin typeface="+mn-lt"/>
                <a:ea typeface="+mn-ea"/>
                <a:cs typeface="+mn-cs"/>
              </a:rPr>
              <a:t>Ahnold</a:t>
            </a:r>
            <a:r>
              <a:rPr lang="en-US" sz="1200" kern="1200" dirty="0">
                <a:solidFill>
                  <a:schemeClr val="tx1"/>
                </a:solidFill>
                <a:effectLst/>
                <a:latin typeface="+mn-lt"/>
                <a:ea typeface="+mn-ea"/>
                <a:cs typeface="+mn-cs"/>
              </a:rPr>
              <a:t>. The shape of fitness proposed here is fluffier and more rounded (Chris Farley). This circle is an easier way to keep the shape of completeness consistent and easily identifiable.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visualization that can provide these insights is proposed here and its use is demonstrated with a dataset of Ecological Metadata Language (EML) metadata records from sites in the Long-Term Ecological Research Network (LTER) over the period 2005-2018. These collections of records created by a site during a year allow us to see what kind of effect the EML Best Practices for LTER Sites recommendations from 2004 and 2011 have had on the completeness of the community’s information needs over time.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15</a:t>
            </a:fld>
            <a:endParaRPr lang="en-US"/>
          </a:p>
        </p:txBody>
      </p:sp>
    </p:spTree>
    <p:extLst>
      <p:ext uri="{BB962C8B-B14F-4D97-AF65-F5344CB8AC3E}">
        <p14:creationId xmlns:p14="http://schemas.microsoft.com/office/powerpoint/2010/main" val="259162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LTER also participates in DataONE, a federated discovery platform spanning many disciplines of science and scholarship. DataONE recently hosted a workshop where the principles of FAIR (Findable, Accessible, Interoperable, and Reusable) were operationalized in order to evaluate metadata records submitted by their member nodes. Using the same time series of site records   and a crosswalk of FAIR metadata concepts to EML, we will investigate the sites to see if the improvement efforts of the community have been increasing the FAIRness of LTER metadata for the overall DataONE community.</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16</a:t>
            </a:fld>
            <a:endParaRPr lang="en-US"/>
          </a:p>
        </p:txBody>
      </p:sp>
    </p:spTree>
    <p:extLst>
      <p:ext uri="{BB962C8B-B14F-4D97-AF65-F5344CB8AC3E}">
        <p14:creationId xmlns:p14="http://schemas.microsoft.com/office/powerpoint/2010/main" val="3450534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17</a:t>
            </a:fld>
            <a:endParaRPr lang="en-US"/>
          </a:p>
        </p:txBody>
      </p:sp>
    </p:spTree>
    <p:extLst>
      <p:ext uri="{BB962C8B-B14F-4D97-AF65-F5344CB8AC3E}">
        <p14:creationId xmlns:p14="http://schemas.microsoft.com/office/powerpoint/2010/main" val="15059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Metadata catalogs serve a specific purpose. These catalogs are designed to help users find, access, interoperate and reuse the resources they describe. It is difficult to keep a metadata catalog in shape. For example, records need new versions because a dataset is ongoing, new best practices are identified, or the need to comply with requirements to join a federated discovery platform.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Catalogs are increasingly diverse and rapidly growing in size which increases the complexity of metadata curation and the need for constant evaluation to stay in shape. Without good metadata it is difficult for users to discover datasets likely to be useful, but more importantly good metadata is essential for converting that dataset into information so it can be transformed into knowledge and understood and used in novel ways. </a:t>
            </a:r>
          </a:p>
        </p:txBody>
      </p:sp>
      <p:sp>
        <p:nvSpPr>
          <p:cNvPr id="4" name="Slide Number Placeholder 3"/>
          <p:cNvSpPr>
            <a:spLocks noGrp="1"/>
          </p:cNvSpPr>
          <p:nvPr>
            <p:ph type="sldNum" sz="quarter" idx="10"/>
          </p:nvPr>
        </p:nvSpPr>
        <p:spPr/>
        <p:txBody>
          <a:bodyPr/>
          <a:lstStyle/>
          <a:p>
            <a:fld id="{D3706786-8FB8-DC45-9220-44C578B8F041}" type="slidenum">
              <a:rPr lang="en-US" smtClean="0"/>
              <a:t>3</a:t>
            </a:fld>
            <a:endParaRPr lang="en-US"/>
          </a:p>
        </p:txBody>
      </p:sp>
    </p:spTree>
    <p:extLst>
      <p:ext uri="{BB962C8B-B14F-4D97-AF65-F5344CB8AC3E}">
        <p14:creationId xmlns:p14="http://schemas.microsoft.com/office/powerpoint/2010/main" val="299037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improvement through the lifecycle</a:t>
            </a:r>
          </a:p>
          <a:p>
            <a:endParaRPr lang="en-US" dirty="0"/>
          </a:p>
          <a:p>
            <a:r>
              <a:rPr lang="en-US" dirty="0"/>
              <a:t>Now what do I mean by </a:t>
            </a:r>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256466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 variety of standards and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5</a:t>
            </a:fld>
            <a:endParaRPr lang="en-US"/>
          </a:p>
        </p:txBody>
      </p:sp>
    </p:spTree>
    <p:extLst>
      <p:ext uri="{BB962C8B-B14F-4D97-AF65-F5344CB8AC3E}">
        <p14:creationId xmlns:p14="http://schemas.microsoft.com/office/powerpoint/2010/main" val="183766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sp>
        <p:nvSpPr>
          <p:cNvPr id="4" name="Slide Number Placeholder 3"/>
          <p:cNvSpPr>
            <a:spLocks noGrp="1"/>
          </p:cNvSpPr>
          <p:nvPr>
            <p:ph type="sldNum" sz="quarter" idx="10"/>
          </p:nvPr>
        </p:nvSpPr>
        <p:spPr/>
        <p:txBody>
          <a:bodyPr/>
          <a:lstStyle/>
          <a:p>
            <a:fld id="{D3706786-8FB8-DC45-9220-44C578B8F041}" type="slidenum">
              <a:rPr lang="en-US" smtClean="0"/>
              <a:t>6</a:t>
            </a:fld>
            <a:endParaRPr lang="en-US"/>
          </a:p>
        </p:txBody>
      </p:sp>
    </p:spTree>
    <p:extLst>
      <p:ext uri="{BB962C8B-B14F-4D97-AF65-F5344CB8AC3E}">
        <p14:creationId xmlns:p14="http://schemas.microsoft.com/office/powerpoint/2010/main" val="69142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7</a:t>
            </a:fld>
            <a:endParaRPr lang="en-US"/>
          </a:p>
        </p:txBody>
      </p:sp>
    </p:spTree>
    <p:extLst>
      <p:ext uri="{BB962C8B-B14F-4D97-AF65-F5344CB8AC3E}">
        <p14:creationId xmlns:p14="http://schemas.microsoft.com/office/powerpoint/2010/main" val="297139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8</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9</a:t>
            </a:fld>
            <a:endParaRPr lang="en-US"/>
          </a:p>
        </p:txBody>
      </p:sp>
    </p:spTree>
    <p:extLst>
      <p:ext uri="{BB962C8B-B14F-4D97-AF65-F5344CB8AC3E}">
        <p14:creationId xmlns:p14="http://schemas.microsoft.com/office/powerpoint/2010/main" val="294969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and trends that can be leveraged </a:t>
            </a:r>
          </a:p>
        </p:txBody>
      </p:sp>
      <p:sp>
        <p:nvSpPr>
          <p:cNvPr id="4" name="Slide Number Placeholder 3"/>
          <p:cNvSpPr>
            <a:spLocks noGrp="1"/>
          </p:cNvSpPr>
          <p:nvPr>
            <p:ph type="sldNum" sz="quarter" idx="10"/>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252911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7/16/19</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xmlns=""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xmlns=""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1"/>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cgordon/MILE4FAIRness"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en.wikipedia.org/wiki/Pin_tumbler_loc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www.dcc.ac.uk/resources/curation-lifecycle-mode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cadmans.weebly.com/introduction-to-earth-scienc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blogs.nature.com/naturejobs/2017/11/20/why-scientists-should-communicate-science-getting-to-the-heart-of-the-matt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3660-1637-FA43-BF6B-AFD56F870BAD}"/>
              </a:ext>
            </a:extLst>
          </p:cNvPr>
          <p:cNvSpPr>
            <a:spLocks noGrp="1"/>
          </p:cNvSpPr>
          <p:nvPr>
            <p:ph type="title"/>
          </p:nvPr>
        </p:nvSpPr>
        <p:spPr/>
        <p:txBody>
          <a:bodyPr/>
          <a:lstStyle/>
          <a:p>
            <a:r>
              <a:rPr lang="en-US" dirty="0"/>
              <a:t>Workshop Repository</a:t>
            </a:r>
          </a:p>
        </p:txBody>
      </p:sp>
      <p:sp>
        <p:nvSpPr>
          <p:cNvPr id="3" name="Content Placeholder 2">
            <a:extLst>
              <a:ext uri="{FF2B5EF4-FFF2-40B4-BE49-F238E27FC236}">
                <a16:creationId xmlns:a16="http://schemas.microsoft.com/office/drawing/2014/main" id="{9CB32273-295D-3C44-8789-5AD683D1EDE7}"/>
              </a:ext>
            </a:extLst>
          </p:cNvPr>
          <p:cNvSpPr>
            <a:spLocks noGrp="1"/>
          </p:cNvSpPr>
          <p:nvPr>
            <p:ph idx="1"/>
          </p:nvPr>
        </p:nvSpPr>
        <p:spPr>
          <a:xfrm>
            <a:off x="887079" y="2873892"/>
            <a:ext cx="10502900" cy="1187745"/>
          </a:xfrm>
        </p:spPr>
        <p:txBody>
          <a:bodyPr>
            <a:normAutofit/>
          </a:bodyPr>
          <a:lstStyle/>
          <a:p>
            <a:r>
              <a:rPr lang="en-US" sz="4000" dirty="0">
                <a:hlinkClick r:id="rId2"/>
              </a:rPr>
              <a:t>https://github.com/scgordon/MILE4FAIRness</a:t>
            </a:r>
            <a:endParaRPr lang="en-US" sz="4000" dirty="0"/>
          </a:p>
        </p:txBody>
      </p:sp>
      <p:sp>
        <p:nvSpPr>
          <p:cNvPr id="4" name="Rectangle 3">
            <a:extLst>
              <a:ext uri="{FF2B5EF4-FFF2-40B4-BE49-F238E27FC236}">
                <a16:creationId xmlns:a16="http://schemas.microsoft.com/office/drawing/2014/main" id="{AD3D325C-FB6D-8643-89BF-7C62DCB86FB8}"/>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5527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82742D-E66F-4749-8EA6-ACEB4B64C97F}"/>
              </a:ext>
            </a:extLst>
          </p:cNvPr>
          <p:cNvSpPr txBox="1"/>
          <p:nvPr/>
        </p:nvSpPr>
        <p:spPr>
          <a:xfrm>
            <a:off x="977564" y="1907729"/>
            <a:ext cx="5423236" cy="1200329"/>
          </a:xfrm>
          <a:prstGeom prst="rect">
            <a:avLst/>
          </a:prstGeom>
          <a:noFill/>
        </p:spPr>
        <p:txBody>
          <a:bodyPr wrap="square" rtlCol="0">
            <a:spAutoFit/>
          </a:bodyPr>
          <a:lstStyle/>
          <a:p>
            <a:r>
              <a:rPr lang="en-US" sz="2400" dirty="0">
                <a:solidFill>
                  <a:srgbClr val="000000"/>
                </a:solidFill>
              </a:rPr>
              <a:t>Identify concepts that are missing from the standard, missing from collection, complete, or partially used.</a:t>
            </a:r>
            <a:r>
              <a:rPr lang="en-US" sz="2400" dirty="0"/>
              <a:t> </a:t>
            </a:r>
          </a:p>
        </p:txBody>
      </p:sp>
      <p:pic>
        <p:nvPicPr>
          <p:cNvPr id="3" name="Picture 2">
            <a:extLst>
              <a:ext uri="{FF2B5EF4-FFF2-40B4-BE49-F238E27FC236}">
                <a16:creationId xmlns:a16="http://schemas.microsoft.com/office/drawing/2014/main" id="{C44CCFBC-E5EE-594D-A9E6-E5A40D3484AF}"/>
              </a:ext>
            </a:extLst>
          </p:cNvPr>
          <p:cNvPicPr>
            <a:picLocks noChangeAspect="1"/>
          </p:cNvPicPr>
          <p:nvPr/>
        </p:nvPicPr>
        <p:blipFill rotWithShape="1">
          <a:blip r:embed="rId2"/>
          <a:srcRect t="8642"/>
          <a:stretch/>
        </p:blipFill>
        <p:spPr>
          <a:xfrm>
            <a:off x="6907376" y="1718765"/>
            <a:ext cx="3883697" cy="4873009"/>
          </a:xfrm>
          <a:prstGeom prst="rect">
            <a:avLst/>
          </a:prstGeom>
          <a:ln>
            <a:solidFill>
              <a:srgbClr val="000000"/>
            </a:solidFill>
          </a:ln>
        </p:spPr>
      </p:pic>
      <p:sp>
        <p:nvSpPr>
          <p:cNvPr id="4" name="TextBox 3">
            <a:extLst>
              <a:ext uri="{FF2B5EF4-FFF2-40B4-BE49-F238E27FC236}">
                <a16:creationId xmlns:a16="http://schemas.microsoft.com/office/drawing/2014/main" id="{53211262-7FA0-4043-A31E-FE4FF68BF478}"/>
              </a:ext>
            </a:extLst>
          </p:cNvPr>
          <p:cNvSpPr txBox="1"/>
          <p:nvPr/>
        </p:nvSpPr>
        <p:spPr>
          <a:xfrm>
            <a:off x="1152346" y="4032380"/>
            <a:ext cx="3626069" cy="369332"/>
          </a:xfrm>
          <a:prstGeom prst="rect">
            <a:avLst/>
          </a:prstGeom>
          <a:solidFill>
            <a:srgbClr val="FF0000">
              <a:alpha val="35686"/>
            </a:srgbClr>
          </a:solidFill>
          <a:ln>
            <a:solidFill>
              <a:schemeClr val="tx1"/>
            </a:solidFill>
          </a:ln>
        </p:spPr>
        <p:txBody>
          <a:bodyPr wrap="square" rtlCol="0">
            <a:spAutoFit/>
          </a:bodyPr>
          <a:lstStyle/>
          <a:p>
            <a:r>
              <a:rPr lang="en-US" dirty="0">
                <a:solidFill>
                  <a:schemeClr val="accent2">
                    <a:lumMod val="50000"/>
                  </a:schemeClr>
                </a:solidFill>
              </a:rPr>
              <a:t>-100% = Concept Not in Dialect</a:t>
            </a:r>
          </a:p>
        </p:txBody>
      </p:sp>
      <p:sp>
        <p:nvSpPr>
          <p:cNvPr id="5" name="TextBox 4">
            <a:extLst>
              <a:ext uri="{FF2B5EF4-FFF2-40B4-BE49-F238E27FC236}">
                <a16:creationId xmlns:a16="http://schemas.microsoft.com/office/drawing/2014/main" id="{3F8A4815-DADA-5946-887C-1B45521420DC}"/>
              </a:ext>
            </a:extLst>
          </p:cNvPr>
          <p:cNvSpPr txBox="1"/>
          <p:nvPr/>
        </p:nvSpPr>
        <p:spPr>
          <a:xfrm>
            <a:off x="1152346" y="4560807"/>
            <a:ext cx="3626069" cy="369332"/>
          </a:xfrm>
          <a:prstGeom prst="rect">
            <a:avLst/>
          </a:prstGeom>
          <a:solidFill>
            <a:srgbClr val="FFFF00"/>
          </a:solidFill>
          <a:ln>
            <a:solidFill>
              <a:schemeClr val="tx1"/>
            </a:solidFill>
          </a:ln>
        </p:spPr>
        <p:txBody>
          <a:bodyPr wrap="square" rtlCol="0">
            <a:spAutoFit/>
          </a:bodyPr>
          <a:lstStyle/>
          <a:p>
            <a:r>
              <a:rPr lang="en-US">
                <a:solidFill>
                  <a:schemeClr val="accent2">
                    <a:lumMod val="50000"/>
                  </a:schemeClr>
                </a:solidFill>
              </a:rPr>
              <a:t>0% = Concept Not in Collection</a:t>
            </a:r>
          </a:p>
        </p:txBody>
      </p:sp>
      <p:sp>
        <p:nvSpPr>
          <p:cNvPr id="6" name="TextBox 5">
            <a:extLst>
              <a:ext uri="{FF2B5EF4-FFF2-40B4-BE49-F238E27FC236}">
                <a16:creationId xmlns:a16="http://schemas.microsoft.com/office/drawing/2014/main" id="{E579CF1F-1456-E94F-A8E1-EDAB18202756}"/>
              </a:ext>
            </a:extLst>
          </p:cNvPr>
          <p:cNvSpPr txBox="1"/>
          <p:nvPr/>
        </p:nvSpPr>
        <p:spPr>
          <a:xfrm>
            <a:off x="1152346" y="5089828"/>
            <a:ext cx="3626069" cy="369332"/>
          </a:xfrm>
          <a:prstGeom prst="rect">
            <a:avLst/>
          </a:prstGeom>
          <a:solidFill>
            <a:srgbClr val="CCFFCC"/>
          </a:solidFill>
          <a:ln>
            <a:solidFill>
              <a:schemeClr val="tx1"/>
            </a:solidFill>
          </a:ln>
        </p:spPr>
        <p:txBody>
          <a:bodyPr wrap="square" rtlCol="0">
            <a:spAutoFit/>
          </a:bodyPr>
          <a:lstStyle/>
          <a:p>
            <a:r>
              <a:rPr lang="en-US">
                <a:solidFill>
                  <a:schemeClr val="accent3">
                    <a:lumMod val="50000"/>
                  </a:schemeClr>
                </a:solidFill>
              </a:rPr>
              <a:t>100% = Concept in All Records</a:t>
            </a:r>
          </a:p>
        </p:txBody>
      </p:sp>
      <p:sp>
        <p:nvSpPr>
          <p:cNvPr id="7" name="TextBox 6">
            <a:extLst>
              <a:ext uri="{FF2B5EF4-FFF2-40B4-BE49-F238E27FC236}">
                <a16:creationId xmlns:a16="http://schemas.microsoft.com/office/drawing/2014/main" id="{EAA28C8D-EC7F-844C-9CAD-263021141676}"/>
              </a:ext>
            </a:extLst>
          </p:cNvPr>
          <p:cNvSpPr txBox="1"/>
          <p:nvPr/>
        </p:nvSpPr>
        <p:spPr>
          <a:xfrm>
            <a:off x="1152346" y="5575056"/>
            <a:ext cx="3626069" cy="369332"/>
          </a:xfrm>
          <a:prstGeom prst="rect">
            <a:avLst/>
          </a:prstGeom>
          <a:solidFill>
            <a:schemeClr val="bg1"/>
          </a:solidFill>
          <a:ln>
            <a:solidFill>
              <a:schemeClr val="tx1"/>
            </a:solidFill>
          </a:ln>
        </p:spPr>
        <p:txBody>
          <a:bodyPr wrap="square" rtlCol="0">
            <a:spAutoFit/>
          </a:bodyPr>
          <a:lstStyle/>
          <a:p>
            <a:r>
              <a:rPr lang="en-US"/>
              <a:t>54% = Concept in Some Records</a:t>
            </a:r>
          </a:p>
        </p:txBody>
      </p:sp>
      <p:sp>
        <p:nvSpPr>
          <p:cNvPr id="11" name="Rectangle 10">
            <a:extLst>
              <a:ext uri="{FF2B5EF4-FFF2-40B4-BE49-F238E27FC236}">
                <a16:creationId xmlns:a16="http://schemas.microsoft.com/office/drawing/2014/main" id="{646F0D8B-B300-A34A-B9CE-0BF3A9506337}"/>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9" name="Title 5">
            <a:extLst>
              <a:ext uri="{FF2B5EF4-FFF2-40B4-BE49-F238E27FC236}">
                <a16:creationId xmlns:a16="http://schemas.microsoft.com/office/drawing/2014/main" id="{9304CE64-07DE-3C4E-A538-0CECD9E08DFF}"/>
              </a:ext>
            </a:extLst>
          </p:cNvPr>
          <p:cNvSpPr txBox="1">
            <a:spLocks/>
          </p:cNvSpPr>
          <p:nvPr/>
        </p:nvSpPr>
        <p:spPr>
          <a:xfrm>
            <a:off x="844560" y="601663"/>
            <a:ext cx="8870939"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800" dirty="0">
                <a:ea typeface="ＭＳ Ｐゴシック" charset="-128"/>
              </a:rPr>
              <a:t>Quantitative data for recommendations compliance</a:t>
            </a:r>
            <a:endParaRPr lang="en-US" sz="2800" dirty="0"/>
          </a:p>
        </p:txBody>
      </p:sp>
    </p:spTree>
    <p:extLst>
      <p:ext uri="{BB962C8B-B14F-4D97-AF65-F5344CB8AC3E}">
        <p14:creationId xmlns:p14="http://schemas.microsoft.com/office/powerpoint/2010/main" val="39595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A catalog is more than just one collection</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a:bodyPr>
          <a:lstStyle/>
          <a:p>
            <a:r>
              <a:rPr lang="en-US" dirty="0"/>
              <a:t>When you have multiple contributors, or collections in your catalog, looking at the recommendation data can be difficult. </a:t>
            </a:r>
          </a:p>
          <a:p>
            <a:r>
              <a:rPr lang="en-US" dirty="0"/>
              <a:t>Comparing completeness for different recommendations may also help to direct improvement efforts.</a:t>
            </a:r>
          </a:p>
          <a:p>
            <a:r>
              <a:rPr lang="en-US" dirty="0"/>
              <a:t>Comparing between ingest, native and export standards to ensure quality across discovery platforms for the catalog.</a:t>
            </a:r>
          </a:p>
          <a:p>
            <a:r>
              <a:rPr lang="en-US" dirty="0"/>
              <a:t>Curators may also want to track improvement over time to compare with citation metrics to justify continued curation of the catalog.</a:t>
            </a:r>
          </a:p>
          <a:p>
            <a:pPr marL="0" indent="0">
              <a:buNone/>
            </a:pPr>
            <a:endParaRPr lang="en-US" dirty="0"/>
          </a:p>
        </p:txBody>
      </p:sp>
      <p:sp>
        <p:nvSpPr>
          <p:cNvPr id="4" name="Rectangle 3">
            <a:extLst>
              <a:ext uri="{FF2B5EF4-FFF2-40B4-BE49-F238E27FC236}">
                <a16:creationId xmlns:a16="http://schemas.microsoft.com/office/drawing/2014/main" id="{84C9DBC8-63C3-4E4E-B1C3-88809CF9AC56}"/>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4632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EC73-FD7A-FF4C-92D5-96C58F6A951A}"/>
              </a:ext>
            </a:extLst>
          </p:cNvPr>
          <p:cNvSpPr>
            <a:spLocks noGrp="1"/>
          </p:cNvSpPr>
          <p:nvPr>
            <p:ph type="title"/>
          </p:nvPr>
        </p:nvSpPr>
        <p:spPr/>
        <p:txBody>
          <a:bodyPr/>
          <a:lstStyle/>
          <a:p>
            <a:r>
              <a:rPr lang="en-US" dirty="0"/>
              <a:t>Evaluation Report Over Time</a:t>
            </a:r>
          </a:p>
        </p:txBody>
      </p:sp>
      <p:pic>
        <p:nvPicPr>
          <p:cNvPr id="4" name="Content Placeholder 3">
            <a:extLst>
              <a:ext uri="{FF2B5EF4-FFF2-40B4-BE49-F238E27FC236}">
                <a16:creationId xmlns:a16="http://schemas.microsoft.com/office/drawing/2014/main" id="{CC9F11A4-F071-BA4D-B628-B8D9C9BDDAE7}"/>
              </a:ext>
            </a:extLst>
          </p:cNvPr>
          <p:cNvPicPr>
            <a:picLocks noGrp="1" noChangeAspect="1"/>
          </p:cNvPicPr>
          <p:nvPr>
            <p:ph idx="1"/>
          </p:nvPr>
        </p:nvPicPr>
        <p:blipFill rotWithShape="1">
          <a:blip r:embed="rId3"/>
          <a:srcRect r="31881" b="47056"/>
          <a:stretch/>
        </p:blipFill>
        <p:spPr>
          <a:xfrm>
            <a:off x="210937" y="1471396"/>
            <a:ext cx="11795760" cy="5096109"/>
          </a:xfrm>
          <a:prstGeom prst="rect">
            <a:avLst/>
          </a:prstGeom>
        </p:spPr>
      </p:pic>
      <p:sp>
        <p:nvSpPr>
          <p:cNvPr id="5" name="Rectangle 4">
            <a:extLst>
              <a:ext uri="{FF2B5EF4-FFF2-40B4-BE49-F238E27FC236}">
                <a16:creationId xmlns:a16="http://schemas.microsoft.com/office/drawing/2014/main" id="{CCC0767E-C687-A441-B95B-0F5B08E090AC}"/>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67443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Difficulty in using typical visualizations</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844551" y="1379220"/>
            <a:ext cx="10502900" cy="4603750"/>
          </a:xfrm>
        </p:spPr>
        <p:txBody>
          <a:bodyPr/>
          <a:lstStyle/>
          <a:p>
            <a:r>
              <a:rPr lang="en-US" dirty="0"/>
              <a:t>Bar charts or histograms for each metadata concept quickly becomes difficult to understand the whole picture.</a:t>
            </a:r>
          </a:p>
          <a:p>
            <a:r>
              <a:rPr lang="en-US" dirty="0"/>
              <a:t>Parallel lines for each concept are also fraught with problems in conveying overall completeness while still offering precision.</a:t>
            </a:r>
          </a:p>
        </p:txBody>
      </p:sp>
      <p:pic>
        <p:nvPicPr>
          <p:cNvPr id="4" name="Picture 3">
            <a:extLst>
              <a:ext uri="{FF2B5EF4-FFF2-40B4-BE49-F238E27FC236}">
                <a16:creationId xmlns:a16="http://schemas.microsoft.com/office/drawing/2014/main" id="{3B48891F-5C77-D44E-A25C-304824C7DFB3}"/>
              </a:ext>
            </a:extLst>
          </p:cNvPr>
          <p:cNvPicPr>
            <a:picLocks noChangeAspect="1"/>
          </p:cNvPicPr>
          <p:nvPr/>
        </p:nvPicPr>
        <p:blipFill>
          <a:blip r:embed="rId3"/>
          <a:stretch>
            <a:fillRect/>
          </a:stretch>
        </p:blipFill>
        <p:spPr>
          <a:xfrm>
            <a:off x="1831340" y="3932555"/>
            <a:ext cx="3529330" cy="2463800"/>
          </a:xfrm>
          <a:prstGeom prst="rect">
            <a:avLst/>
          </a:prstGeom>
        </p:spPr>
      </p:pic>
      <p:pic>
        <p:nvPicPr>
          <p:cNvPr id="5" name="Picture 4">
            <a:extLst>
              <a:ext uri="{FF2B5EF4-FFF2-40B4-BE49-F238E27FC236}">
                <a16:creationId xmlns:a16="http://schemas.microsoft.com/office/drawing/2014/main" id="{0AC8B3CB-AC62-5648-8378-C6694400CE1C}"/>
              </a:ext>
            </a:extLst>
          </p:cNvPr>
          <p:cNvPicPr>
            <a:picLocks noChangeAspect="1"/>
          </p:cNvPicPr>
          <p:nvPr/>
        </p:nvPicPr>
        <p:blipFill>
          <a:blip r:embed="rId4"/>
          <a:stretch>
            <a:fillRect/>
          </a:stretch>
        </p:blipFill>
        <p:spPr>
          <a:xfrm>
            <a:off x="6648451" y="2964497"/>
            <a:ext cx="4699000" cy="3619500"/>
          </a:xfrm>
          <a:prstGeom prst="rect">
            <a:avLst/>
          </a:prstGeom>
        </p:spPr>
      </p:pic>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428989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A Metadata Metaphor</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7389495" y="1390650"/>
            <a:ext cx="4321809" cy="4603750"/>
          </a:xfrm>
        </p:spPr>
        <p:txBody>
          <a:bodyPr/>
          <a:lstStyle/>
          <a:p>
            <a:r>
              <a:rPr lang="en-US" dirty="0"/>
              <a:t>Metadata as a key.</a:t>
            </a:r>
          </a:p>
          <a:p>
            <a:r>
              <a:rPr lang="en-US" dirty="0"/>
              <a:t>Lock as information needs.</a:t>
            </a:r>
          </a:p>
          <a:p>
            <a:r>
              <a:rPr lang="en-US" dirty="0"/>
              <a:t>Pins as tests for compliance with metadata concepts.</a:t>
            </a:r>
          </a:p>
          <a:p>
            <a:r>
              <a:rPr lang="en-US" dirty="0"/>
              <a:t>Quality metadata unlocks information from data.</a:t>
            </a:r>
          </a:p>
        </p:txBody>
      </p:sp>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 name="Picture 7">
            <a:extLst>
              <a:ext uri="{FF2B5EF4-FFF2-40B4-BE49-F238E27FC236}">
                <a16:creationId xmlns:a16="http://schemas.microsoft.com/office/drawing/2014/main" id="{E72DE5C7-C70B-614C-9A84-DE0667D884DD}"/>
              </a:ext>
            </a:extLst>
          </p:cNvPr>
          <p:cNvPicPr>
            <a:picLocks noChangeAspect="1"/>
          </p:cNvPicPr>
          <p:nvPr/>
        </p:nvPicPr>
        <p:blipFill>
          <a:blip r:embed="rId3"/>
          <a:stretch>
            <a:fillRect/>
          </a:stretch>
        </p:blipFill>
        <p:spPr>
          <a:xfrm>
            <a:off x="505460" y="1775130"/>
            <a:ext cx="6123940" cy="5082870"/>
          </a:xfrm>
          <a:prstGeom prst="rect">
            <a:avLst/>
          </a:prstGeom>
        </p:spPr>
      </p:pic>
      <p:sp>
        <p:nvSpPr>
          <p:cNvPr id="9" name="TextBox 8">
            <a:extLst>
              <a:ext uri="{FF2B5EF4-FFF2-40B4-BE49-F238E27FC236}">
                <a16:creationId xmlns:a16="http://schemas.microsoft.com/office/drawing/2014/main" id="{8DAD2365-1F48-FD4F-9FB6-28A7F8DD5F0A}"/>
              </a:ext>
            </a:extLst>
          </p:cNvPr>
          <p:cNvSpPr txBox="1"/>
          <p:nvPr/>
        </p:nvSpPr>
        <p:spPr>
          <a:xfrm>
            <a:off x="7212330" y="6412230"/>
            <a:ext cx="4865434" cy="369332"/>
          </a:xfrm>
          <a:prstGeom prst="rect">
            <a:avLst/>
          </a:prstGeom>
          <a:noFill/>
        </p:spPr>
        <p:txBody>
          <a:bodyPr wrap="none" rtlCol="0">
            <a:spAutoFit/>
          </a:bodyPr>
          <a:lstStyle/>
          <a:p>
            <a:r>
              <a:rPr lang="en-US" dirty="0">
                <a:hlinkClick r:id="rId4"/>
              </a:rPr>
              <a:t>https://en.wikipedia.org/wiki/Pin_tumbler_lock</a:t>
            </a:r>
            <a:endParaRPr lang="en-US" dirty="0"/>
          </a:p>
        </p:txBody>
      </p:sp>
    </p:spTree>
    <p:extLst>
      <p:ext uri="{BB962C8B-B14F-4D97-AF65-F5344CB8AC3E}">
        <p14:creationId xmlns:p14="http://schemas.microsoft.com/office/powerpoint/2010/main" val="109997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A0CC-A241-D743-8982-CF001A742BE7}"/>
              </a:ext>
            </a:extLst>
          </p:cNvPr>
          <p:cNvSpPr>
            <a:spLocks noGrp="1"/>
          </p:cNvSpPr>
          <p:nvPr>
            <p:ph type="title"/>
          </p:nvPr>
        </p:nvSpPr>
        <p:spPr/>
        <p:txBody>
          <a:bodyPr/>
          <a:lstStyle/>
          <a:p>
            <a:r>
              <a:rPr lang="en-US" dirty="0"/>
              <a:t>The shape of Metadata Fitness</a:t>
            </a:r>
          </a:p>
        </p:txBody>
      </p:sp>
      <p:pic>
        <p:nvPicPr>
          <p:cNvPr id="4" name="Content Placeholder 3">
            <a:extLst>
              <a:ext uri="{FF2B5EF4-FFF2-40B4-BE49-F238E27FC236}">
                <a16:creationId xmlns:a16="http://schemas.microsoft.com/office/drawing/2014/main" id="{F01FE59E-7093-364B-A251-98D122FD31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349" r="11783"/>
          <a:stretch/>
        </p:blipFill>
        <p:spPr bwMode="auto">
          <a:xfrm>
            <a:off x="4315900" y="567681"/>
            <a:ext cx="6949440" cy="617247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D3045D9-2CFC-0B4D-AB58-F3287FA52E24}"/>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22155EC9-D2DF-3945-8F4E-A0A8ABC8E43C}"/>
              </a:ext>
            </a:extLst>
          </p:cNvPr>
          <p:cNvSpPr txBox="1"/>
          <p:nvPr/>
        </p:nvSpPr>
        <p:spPr>
          <a:xfrm>
            <a:off x="468110" y="1680210"/>
            <a:ext cx="3680980" cy="2031325"/>
          </a:xfrm>
          <a:prstGeom prst="rect">
            <a:avLst/>
          </a:prstGeom>
          <a:noFill/>
        </p:spPr>
        <p:txBody>
          <a:bodyPr wrap="square" rtlCol="0">
            <a:spAutoFit/>
          </a:bodyPr>
          <a:lstStyle/>
          <a:p>
            <a:endParaRPr lang="en-US" dirty="0"/>
          </a:p>
          <a:p>
            <a:endParaRPr lang="en-US" dirty="0"/>
          </a:p>
          <a:p>
            <a:endParaRPr lang="en-US" dirty="0"/>
          </a:p>
          <a:p>
            <a:r>
              <a:rPr lang="en-US" dirty="0"/>
              <a:t>Unlike a body builder, getting metadata in shape is not a matter of toning and sculpting, but filling out the shape</a:t>
            </a:r>
          </a:p>
        </p:txBody>
      </p:sp>
    </p:spTree>
    <p:extLst>
      <p:ext uri="{BB962C8B-B14F-4D97-AF65-F5344CB8AC3E}">
        <p14:creationId xmlns:p14="http://schemas.microsoft.com/office/powerpoint/2010/main" val="180751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864099-63E8-B844-89D5-6A49FA72E7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4300" y="225729"/>
            <a:ext cx="7112000" cy="6632271"/>
          </a:xfrm>
          <a:prstGeom prst="rect">
            <a:avLst/>
          </a:prstGeom>
        </p:spPr>
      </p:pic>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a:xfrm>
            <a:off x="844553" y="601663"/>
            <a:ext cx="3727447" cy="508000"/>
          </a:xfrm>
        </p:spPr>
        <p:txBody>
          <a:bodyPr/>
          <a:lstStyle/>
          <a:p>
            <a:r>
              <a:rPr lang="en-US" dirty="0"/>
              <a:t>Visualizing the fitness of a collection</a:t>
            </a:r>
          </a:p>
        </p:txBody>
      </p:sp>
      <p:sp>
        <p:nvSpPr>
          <p:cNvPr id="5" name="Rectangle 4">
            <a:extLst>
              <a:ext uri="{FF2B5EF4-FFF2-40B4-BE49-F238E27FC236}">
                <a16:creationId xmlns:a16="http://schemas.microsoft.com/office/drawing/2014/main" id="{0B85C529-2DCC-4D4C-B288-38D36DE56ED9}"/>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7C76585A-CC98-A345-B527-4A845CE2A82F}"/>
              </a:ext>
            </a:extLst>
          </p:cNvPr>
          <p:cNvSpPr txBox="1"/>
          <p:nvPr/>
        </p:nvSpPr>
        <p:spPr>
          <a:xfrm>
            <a:off x="720090" y="2080260"/>
            <a:ext cx="2903220" cy="2585323"/>
          </a:xfrm>
          <a:prstGeom prst="rect">
            <a:avLst/>
          </a:prstGeom>
          <a:noFill/>
        </p:spPr>
        <p:txBody>
          <a:bodyPr wrap="square" rtlCol="0">
            <a:spAutoFit/>
          </a:bodyPr>
          <a:lstStyle/>
          <a:p>
            <a:r>
              <a:rPr lang="en-US" dirty="0"/>
              <a:t>Here is an example of the visualization of an information need using the EML Best Practices for LTER Sites elements. The shape expressed in here is calculated using a collection of records from an LTER site. </a:t>
            </a:r>
          </a:p>
        </p:txBody>
      </p:sp>
    </p:spTree>
    <p:extLst>
      <p:ext uri="{BB962C8B-B14F-4D97-AF65-F5344CB8AC3E}">
        <p14:creationId xmlns:p14="http://schemas.microsoft.com/office/powerpoint/2010/main" val="186876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p:txBody>
          <a:bodyPr/>
          <a:lstStyle/>
          <a:p>
            <a:r>
              <a:rPr lang="en-US" dirty="0"/>
              <a:t>Visualizing change over time</a:t>
            </a:r>
          </a:p>
        </p:txBody>
      </p:sp>
      <p:pic>
        <p:nvPicPr>
          <p:cNvPr id="4" name="Picture 3">
            <a:extLst>
              <a:ext uri="{FF2B5EF4-FFF2-40B4-BE49-F238E27FC236}">
                <a16:creationId xmlns:a16="http://schemas.microsoft.com/office/drawing/2014/main" id="{4571F07F-A25B-E44B-83CD-65B99ABE47DD}"/>
              </a:ext>
            </a:extLst>
          </p:cNvPr>
          <p:cNvPicPr>
            <a:picLocks noChangeAspect="1"/>
          </p:cNvPicPr>
          <p:nvPr/>
        </p:nvPicPr>
        <p:blipFill rotWithShape="1">
          <a:blip r:embed="rId3">
            <a:extLst>
              <a:ext uri="{28A0092B-C50C-407E-A947-70E740481C1C}">
                <a14:useLocalDpi xmlns:a14="http://schemas.microsoft.com/office/drawing/2010/main" val="0"/>
              </a:ext>
            </a:extLst>
          </a:blip>
          <a:srcRect l="56974"/>
          <a:stretch/>
        </p:blipFill>
        <p:spPr>
          <a:xfrm>
            <a:off x="241298" y="2426850"/>
            <a:ext cx="11887200" cy="2049407"/>
          </a:xfrm>
          <a:prstGeom prst="rect">
            <a:avLst/>
          </a:prstGeom>
        </p:spPr>
      </p:pic>
      <p:sp>
        <p:nvSpPr>
          <p:cNvPr id="5" name="Rectangle 4">
            <a:extLst>
              <a:ext uri="{FF2B5EF4-FFF2-40B4-BE49-F238E27FC236}">
                <a16:creationId xmlns:a16="http://schemas.microsoft.com/office/drawing/2014/main" id="{EFB6FE25-4E34-9B46-A7EA-D17531E94FB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F0B0807B-C3CE-8943-B150-D306A2726363}"/>
              </a:ext>
            </a:extLst>
          </p:cNvPr>
          <p:cNvSpPr txBox="1"/>
          <p:nvPr/>
        </p:nvSpPr>
        <p:spPr>
          <a:xfrm>
            <a:off x="622300" y="1398924"/>
            <a:ext cx="5202065" cy="523220"/>
          </a:xfrm>
          <a:prstGeom prst="rect">
            <a:avLst/>
          </a:prstGeom>
          <a:noFill/>
        </p:spPr>
        <p:txBody>
          <a:bodyPr wrap="none" rtlCol="0">
            <a:spAutoFit/>
          </a:bodyPr>
          <a:lstStyle/>
          <a:p>
            <a:r>
              <a:rPr lang="en-US" sz="2800" dirty="0"/>
              <a:t>LTER site AND from 2013-2018</a:t>
            </a:r>
          </a:p>
        </p:txBody>
      </p:sp>
      <p:sp>
        <p:nvSpPr>
          <p:cNvPr id="8" name="Right Arrow 7">
            <a:extLst>
              <a:ext uri="{FF2B5EF4-FFF2-40B4-BE49-F238E27FC236}">
                <a16:creationId xmlns:a16="http://schemas.microsoft.com/office/drawing/2014/main" id="{9F762FC5-1E12-DE43-B343-85BEAD24C147}"/>
              </a:ext>
            </a:extLst>
          </p:cNvPr>
          <p:cNvSpPr/>
          <p:nvPr/>
        </p:nvSpPr>
        <p:spPr bwMode="auto">
          <a:xfrm>
            <a:off x="2457450" y="4746963"/>
            <a:ext cx="7675880" cy="1304290"/>
          </a:xfrm>
          <a:prstGeom prst="rightArrow">
            <a:avLst/>
          </a:prstGeom>
          <a:solidFill>
            <a:schemeClr val="accent5">
              <a:lumMod val="40000"/>
              <a:lumOff val="60000"/>
            </a:schemeClr>
          </a:solidFill>
          <a:ln w="25400" cap="flat" cmpd="sng" algn="ctr">
            <a:solidFill>
              <a:schemeClr val="bg2"/>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r>
              <a:rPr lang="en-US" sz="3600" dirty="0">
                <a:solidFill>
                  <a:srgbClr val="000000"/>
                </a:solidFill>
                <a:latin typeface="Helvetica Light" charset="0"/>
                <a:ea typeface="Helvetica Light" charset="0"/>
                <a:cs typeface="Helvetica Light" charset="0"/>
                <a:sym typeface="Helvetica Light" charset="0"/>
              </a:rPr>
              <a:t>Improvement over time</a:t>
            </a:r>
            <a:endParaRPr kumimoji="0" lang="en-US" sz="3600" b="0" i="0" u="none" strike="noStrike" cap="none" normalizeH="0" baseline="0" dirty="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97656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 xmlns:a14="http://schemas.microsoft.com/office/drawing/2010/main">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 xmlns:a14="http://schemas.microsoft.com/office/drawing/2010/main">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287932" y="802820"/>
            <a:ext cx="5985868" cy="783307"/>
          </a:xfrm>
        </p:spPr>
        <p:txBody>
          <a:bodyPr anchor="t"/>
          <a:lstStyle/>
          <a:p>
            <a:r>
              <a:rPr lang="en-US" dirty="0"/>
              <a:t>Is Your Metadata in Shape?</a:t>
            </a:r>
            <a:br>
              <a:rPr lang="en-US" dirty="0"/>
            </a:br>
            <a:br>
              <a:rPr lang="en-US" dirty="0"/>
            </a:br>
            <a:r>
              <a:rPr lang="en-US" sz="2000" dirty="0"/>
              <a:t>Visualizing quantitative analyses of metadata to support the varying FAIR information needs of an interdisciplinary community of users</a:t>
            </a:r>
            <a:endParaRPr lang="en-US" dirty="0"/>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9" name="Rectangle 8">
            <a:extLst>
              <a:ext uri="{FF2B5EF4-FFF2-40B4-BE49-F238E27FC236}">
                <a16:creationId xmlns:a16="http://schemas.microsoft.com/office/drawing/2014/main" id="{43E406EC-ECEA-1847-BAEF-5808B85ED2B6}"/>
              </a:ext>
            </a:extLst>
          </p:cNvPr>
          <p:cNvSpPr/>
          <p:nvPr/>
        </p:nvSpPr>
        <p:spPr bwMode="auto">
          <a:xfrm>
            <a:off x="617546" y="5152236"/>
            <a:ext cx="1960553" cy="1009446"/>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717551" y="5553670"/>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16</a:t>
            </a:r>
            <a:r>
              <a:rPr lang="en-US" baseline="30000" dirty="0"/>
              <a:t>th</a:t>
            </a:r>
            <a:r>
              <a:rPr lang="en-US" dirty="0"/>
              <a:t> of July, 2019</a:t>
            </a: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A Catalog’s Purpose </a:t>
            </a:r>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0" name="Content Placeholder 9">
            <a:extLst>
              <a:ext uri="{FF2B5EF4-FFF2-40B4-BE49-F238E27FC236}">
                <a16:creationId xmlns:a16="http://schemas.microsoft.com/office/drawing/2014/main" id="{8CEF352B-132A-1C45-AD19-7B17B0B9B451}"/>
              </a:ext>
            </a:extLst>
          </p:cNvPr>
          <p:cNvPicPr>
            <a:picLocks noGrp="1" noChangeAspect="1"/>
          </p:cNvPicPr>
          <p:nvPr>
            <p:ph idx="1"/>
          </p:nvPr>
        </p:nvPicPr>
        <p:blipFill rotWithShape="1">
          <a:blip r:embed="rId3"/>
          <a:srcRect l="444"/>
          <a:stretch/>
        </p:blipFill>
        <p:spPr>
          <a:xfrm>
            <a:off x="4514850" y="1901825"/>
            <a:ext cx="6827520" cy="4572000"/>
          </a:xfrm>
          <a:prstGeom prst="rect">
            <a:avLst/>
          </a:prstGeom>
        </p:spPr>
      </p:pic>
      <p:sp>
        <p:nvSpPr>
          <p:cNvPr id="11" name="TextBox 10">
            <a:extLst>
              <a:ext uri="{FF2B5EF4-FFF2-40B4-BE49-F238E27FC236}">
                <a16:creationId xmlns:a16="http://schemas.microsoft.com/office/drawing/2014/main" id="{32A0562B-969E-BF4E-B9A0-BC69265455AE}"/>
              </a:ext>
            </a:extLst>
          </p:cNvPr>
          <p:cNvSpPr txBox="1"/>
          <p:nvPr/>
        </p:nvSpPr>
        <p:spPr>
          <a:xfrm>
            <a:off x="800100" y="2354580"/>
            <a:ext cx="2986715" cy="2308324"/>
          </a:xfrm>
          <a:prstGeom prst="rect">
            <a:avLst/>
          </a:prstGeom>
          <a:noFill/>
        </p:spPr>
        <p:txBody>
          <a:bodyPr wrap="none" rtlCol="0">
            <a:spAutoFit/>
          </a:bodyPr>
          <a:lstStyle/>
          <a:p>
            <a:pPr marL="285750" indent="-285750">
              <a:buFont typeface="Arial" panose="020B0604020202020204" pitchFamily="34" charset="0"/>
              <a:buChar char="•"/>
            </a:pPr>
            <a:r>
              <a:rPr lang="en-US" sz="3600" dirty="0"/>
              <a:t>Find</a:t>
            </a:r>
          </a:p>
          <a:p>
            <a:pPr marL="285750" indent="-285750">
              <a:buFont typeface="Arial" panose="020B0604020202020204" pitchFamily="34" charset="0"/>
              <a:buChar char="•"/>
            </a:pPr>
            <a:r>
              <a:rPr lang="en-US" sz="3600" dirty="0"/>
              <a:t>Access</a:t>
            </a:r>
          </a:p>
          <a:p>
            <a:pPr marL="285750" indent="-285750">
              <a:buFont typeface="Arial" panose="020B0604020202020204" pitchFamily="34" charset="0"/>
              <a:buChar char="•"/>
            </a:pPr>
            <a:r>
              <a:rPr lang="en-US" sz="3600" dirty="0"/>
              <a:t>Interoperate</a:t>
            </a:r>
          </a:p>
          <a:p>
            <a:pPr marL="285750" indent="-285750">
              <a:buFont typeface="Arial" panose="020B0604020202020204" pitchFamily="34" charset="0"/>
              <a:buChar char="•"/>
            </a:pPr>
            <a:r>
              <a:rPr lang="en-US" sz="3600" dirty="0"/>
              <a:t>Reuse</a:t>
            </a:r>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2097379"/>
            <a:ext cx="4321809" cy="3592830"/>
          </a:xfrm>
        </p:spPr>
        <p:txBody>
          <a:bodyPr/>
          <a:lstStyle/>
          <a:p>
            <a:pPr marL="0" indent="0">
              <a:buNone/>
            </a:pPr>
            <a:r>
              <a:rPr lang="en-US" dirty="0"/>
              <a:t>To be good stewards curators need to ensure effective and equitable FAIRness for users to Find, Access, Interoperate, and Reuse the catalog’s resources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Continual Catalog Curation</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3"/>
          <a:stretch>
            <a:fillRect/>
          </a:stretch>
        </p:blipFill>
        <p:spPr>
          <a:xfrm>
            <a:off x="5255515" y="663764"/>
            <a:ext cx="6492240" cy="5803668"/>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4"/>
              </a:rPr>
              <a:t>http://</a:t>
            </a:r>
            <a:r>
              <a:rPr lang="en-US" dirty="0" err="1">
                <a:hlinkClick r:id="rId4"/>
              </a:rPr>
              <a:t>www.dcc.ac.uk</a:t>
            </a:r>
            <a:r>
              <a:rPr lang="en-US" dirty="0">
                <a:hlinkClick r:id="rId4"/>
              </a:rPr>
              <a:t>/resources/curation-lifecycle-model</a:t>
            </a:r>
            <a:endParaRPr lang="en-US" dirty="0"/>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19318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226532"/>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a:p>
            <a:r>
              <a:rPr lang="en-US" dirty="0"/>
              <a:t>These standards based and organizational recommendations shape the metadata records that are created in a discipline.</a:t>
            </a:r>
          </a:p>
        </p:txBody>
      </p:sp>
      <p:sp>
        <p:nvSpPr>
          <p:cNvPr id="4" name="Rectangle 3">
            <a:extLst>
              <a:ext uri="{FF2B5EF4-FFF2-40B4-BE49-F238E27FC236}">
                <a16:creationId xmlns:a16="http://schemas.microsoft.com/office/drawing/2014/main" id="{A14FF1D0-8ECD-4845-A6D0-2BD71BBE97E0}"/>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48987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695963" y="1658378"/>
            <a:ext cx="4162876" cy="4404904"/>
          </a:xfrm>
        </p:spPr>
        <p:txBody>
          <a:bodyPr>
            <a:normAutofit fontScale="85000" lnSpcReduction="10000"/>
          </a:bodyPr>
          <a:lstStyle/>
          <a:p>
            <a:pPr marL="0" indent="0">
              <a:buNone/>
            </a:pPr>
            <a:r>
              <a:rPr lang="en-US" sz="1800" dirty="0"/>
              <a:t>How can curators for earth science datasets and other resources include an understanding of the variety in information needs and provide actionable curation workflows to address the varying needs in order to ensure resources are FAIR for all potential users?</a:t>
            </a:r>
          </a:p>
          <a:p>
            <a:pPr marL="0" indent="0">
              <a:buNone/>
            </a:pPr>
            <a:endParaRPr lang="en-US" sz="1800" dirty="0"/>
          </a:p>
          <a:p>
            <a:pPr marL="0" indent="0">
              <a:buNone/>
            </a:pPr>
            <a:r>
              <a:rPr lang="en-US" sz="1800" dirty="0"/>
              <a:t>We can utilize reports from many recommendations to determine iterative improvement of the collections that most need improvement so we can provide documentation for resources that equitably support all users</a:t>
            </a:r>
          </a:p>
          <a:p>
            <a:pPr marL="0" indent="0">
              <a:buNone/>
            </a:pPr>
            <a:endParaRPr lang="en-US" sz="1800" dirty="0"/>
          </a:p>
          <a:p>
            <a:pPr marL="0" indent="0">
              <a:buNone/>
            </a:pPr>
            <a:endParaRPr lang="en-US" sz="1800" dirty="0"/>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3"/>
          <a:stretch>
            <a:fillRect/>
          </a:stretch>
        </p:blipFill>
        <p:spPr>
          <a:xfrm>
            <a:off x="4927420" y="1286114"/>
            <a:ext cx="6858000" cy="514943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488430"/>
            <a:ext cx="6699270" cy="369332"/>
          </a:xfrm>
          <a:prstGeom prst="rect">
            <a:avLst/>
          </a:prstGeom>
          <a:noFill/>
        </p:spPr>
        <p:txBody>
          <a:bodyPr wrap="none" rtlCol="0">
            <a:spAutoFit/>
          </a:bodyPr>
          <a:lstStyle/>
          <a:p>
            <a:r>
              <a:rPr lang="en-US" dirty="0">
                <a:hlinkClick r:id="rId4"/>
              </a:rPr>
              <a:t>https://cadmans.weebly.com/introduction-to-earth-science.html</a:t>
            </a:r>
            <a:r>
              <a:rPr lang="en-US" dirty="0"/>
              <a:t> </a:t>
            </a:r>
          </a:p>
        </p:txBody>
      </p:sp>
      <p:sp>
        <p:nvSpPr>
          <p:cNvPr id="8" name="Rectangle 7">
            <a:extLst>
              <a:ext uri="{FF2B5EF4-FFF2-40B4-BE49-F238E27FC236}">
                <a16:creationId xmlns:a16="http://schemas.microsoft.com/office/drawing/2014/main" id="{6C67C694-A574-3E4F-95EC-660352314ED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98988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Discipline Specific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6849290" cy="4603750"/>
          </a:xfrm>
        </p:spPr>
        <p:txBody>
          <a:bodyPr>
            <a:normAutofit/>
          </a:bodyPr>
          <a:lstStyle/>
          <a:p>
            <a:r>
              <a:rPr lang="en-US" sz="2400" dirty="0"/>
              <a:t>We can apply a community’s FAIR recommendation to a record or catalog to provide curation guidance reports. </a:t>
            </a:r>
          </a:p>
          <a:p>
            <a:endParaRPr lang="en-US" sz="2400" dirty="0"/>
          </a:p>
          <a:p>
            <a:r>
              <a:rPr lang="en-US" sz="2400" dirty="0"/>
              <a:t>However, improving the documentation based on a single discipline’s information needs does not serve all potential users.</a:t>
            </a:r>
          </a:p>
          <a:p>
            <a:pPr marL="0" indent="0">
              <a:buNone/>
            </a:pPr>
            <a:endParaRPr lang="en-US" sz="2400" dirty="0"/>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rotWithShape="1">
          <a:blip r:embed="rId3"/>
          <a:srcRect r="49142"/>
          <a:stretch/>
        </p:blipFill>
        <p:spPr>
          <a:xfrm>
            <a:off x="7515585" y="1495357"/>
            <a:ext cx="3514366"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56526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“Science isn’t complete until it’s communicated”</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7437064" y="1534468"/>
            <a:ext cx="4754935" cy="4603750"/>
          </a:xfrm>
        </p:spPr>
        <p:txBody>
          <a:bodyPr>
            <a:normAutofit fontScale="85000" lnSpcReduction="20000"/>
          </a:bodyPr>
          <a:lstStyle/>
          <a:p>
            <a:r>
              <a:rPr lang="en-US" dirty="0"/>
              <a:t>Metadata is created for the needs of the originating community.</a:t>
            </a:r>
          </a:p>
          <a:p>
            <a:r>
              <a:rPr lang="en-US" dirty="0"/>
              <a:t>The catalog serves a diverse community of scholars. </a:t>
            </a:r>
          </a:p>
          <a:p>
            <a:r>
              <a:rPr lang="en-US" dirty="0"/>
              <a:t>They have different information needs to discover and use a resource.</a:t>
            </a:r>
          </a:p>
          <a:p>
            <a:r>
              <a:rPr lang="en-US" dirty="0"/>
              <a:t>Quality metadata is subjective. </a:t>
            </a:r>
          </a:p>
          <a:p>
            <a:r>
              <a:rPr lang="en-US" dirty="0"/>
              <a:t>The needs of the user are paramount. </a:t>
            </a:r>
          </a:p>
          <a:p>
            <a:r>
              <a:rPr lang="en-US" dirty="0"/>
              <a:t>For equitable discovery and access of resources the documentation use cases of the originating discipline are necessary but not sufficient. </a:t>
            </a:r>
          </a:p>
          <a:p>
            <a:pPr marL="0" indent="0">
              <a:buNone/>
            </a:pPr>
            <a:endParaRPr lang="en-US" dirty="0"/>
          </a:p>
          <a:p>
            <a:endParaRPr lang="en-US" dirty="0"/>
          </a:p>
        </p:txBody>
      </p:sp>
      <p:sp>
        <p:nvSpPr>
          <p:cNvPr id="4" name="Rectangle 3">
            <a:extLst>
              <a:ext uri="{FF2B5EF4-FFF2-40B4-BE49-F238E27FC236}">
                <a16:creationId xmlns:a16="http://schemas.microsoft.com/office/drawing/2014/main" id="{F288D472-A419-6148-8949-47E09822F16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5" name="Picture 4">
            <a:extLst>
              <a:ext uri="{FF2B5EF4-FFF2-40B4-BE49-F238E27FC236}">
                <a16:creationId xmlns:a16="http://schemas.microsoft.com/office/drawing/2014/main" id="{21D6C1CA-863E-B741-AE58-245172B15A2A}"/>
              </a:ext>
            </a:extLst>
          </p:cNvPr>
          <p:cNvPicPr>
            <a:picLocks noChangeAspect="1"/>
          </p:cNvPicPr>
          <p:nvPr/>
        </p:nvPicPr>
        <p:blipFill>
          <a:blip r:embed="rId3"/>
          <a:stretch>
            <a:fillRect/>
          </a:stretch>
        </p:blipFill>
        <p:spPr>
          <a:xfrm>
            <a:off x="428975" y="1562808"/>
            <a:ext cx="6859500" cy="4440145"/>
          </a:xfrm>
          <a:prstGeom prst="rect">
            <a:avLst/>
          </a:prstGeom>
        </p:spPr>
      </p:pic>
      <p:sp>
        <p:nvSpPr>
          <p:cNvPr id="6" name="TextBox 5">
            <a:extLst>
              <a:ext uri="{FF2B5EF4-FFF2-40B4-BE49-F238E27FC236}">
                <a16:creationId xmlns:a16="http://schemas.microsoft.com/office/drawing/2014/main" id="{CD9272FB-54B2-F04C-860C-FD273FAC6D3B}"/>
              </a:ext>
            </a:extLst>
          </p:cNvPr>
          <p:cNvSpPr txBox="1"/>
          <p:nvPr/>
        </p:nvSpPr>
        <p:spPr>
          <a:xfrm>
            <a:off x="1771650" y="6412230"/>
            <a:ext cx="8795998" cy="276999"/>
          </a:xfrm>
          <a:prstGeom prst="rect">
            <a:avLst/>
          </a:prstGeom>
          <a:noFill/>
        </p:spPr>
        <p:txBody>
          <a:bodyPr wrap="none" rtlCol="0">
            <a:spAutoFit/>
          </a:bodyPr>
          <a:lstStyle/>
          <a:p>
            <a:r>
              <a:rPr lang="en-US" sz="1200" dirty="0">
                <a:hlinkClick r:id="rId4"/>
              </a:rPr>
              <a:t>http://blogs.nature.com/naturejobs/2017/11/20/why-scientists-should-communicate-science-getting-to-the-heart-of-the-matter/</a:t>
            </a:r>
            <a:endParaRPr lang="en-US" sz="1200" dirty="0"/>
          </a:p>
        </p:txBody>
      </p:sp>
    </p:spTree>
    <p:extLst>
      <p:ext uri="{BB962C8B-B14F-4D97-AF65-F5344CB8AC3E}">
        <p14:creationId xmlns:p14="http://schemas.microsoft.com/office/powerpoint/2010/main" val="135738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Equal Curation vs Equitable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lnSpcReduction="10000"/>
          </a:bodyPr>
          <a:lstStyle/>
          <a:p>
            <a:r>
              <a:rPr lang="en-US" dirty="0"/>
              <a:t>We can apply this framework to provide evaluation reports for many recommendations. </a:t>
            </a:r>
          </a:p>
          <a:p>
            <a:r>
              <a:rPr lang="en-US" dirty="0"/>
              <a:t>We can utilize the reports to determine which iterative improvements to make to the catalog so we can provide documentation for resources that equitably support all current and potential users of the catalog.</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28273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14746</TotalTime>
  <Words>1513</Words>
  <Application>Microsoft Macintosh PowerPoint</Application>
  <PresentationFormat>Widescreen</PresentationFormat>
  <Paragraphs>126</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ＭＳ Ｐゴシック</vt:lpstr>
      <vt:lpstr>Arial</vt:lpstr>
      <vt:lpstr>Calibri</vt:lpstr>
      <vt:lpstr>Helvetica</vt:lpstr>
      <vt:lpstr>Helvetica Light</vt:lpstr>
      <vt:lpstr>1_Master layout</vt:lpstr>
      <vt:lpstr>Workshop Repository</vt:lpstr>
      <vt:lpstr>Is Your Metadata in Shape?  Visualizing quantitative analyses of metadata to support the varying FAIR information needs of an interdisciplinary community of users</vt:lpstr>
      <vt:lpstr>The story</vt:lpstr>
      <vt:lpstr>The story</vt:lpstr>
      <vt:lpstr>Metadata Recommendations</vt:lpstr>
      <vt:lpstr>Earth Sciences: many communities, many needs</vt:lpstr>
      <vt:lpstr>Discipline Specific Curation</vt:lpstr>
      <vt:lpstr>“Science isn’t complete until it’s communicated”</vt:lpstr>
      <vt:lpstr>Equal Curation vs Equitable Curation</vt:lpstr>
      <vt:lpstr>PowerPoint Presentation</vt:lpstr>
      <vt:lpstr>A catalog is more than just one collection</vt:lpstr>
      <vt:lpstr>Evaluation Report Over Time</vt:lpstr>
      <vt:lpstr>Difficulty in using typical visualizations</vt:lpstr>
      <vt:lpstr>A Metadata Metaphor</vt:lpstr>
      <vt:lpstr>The shape of Metadata Fitness</vt:lpstr>
      <vt:lpstr>Visualizing the fitness of a collection</vt:lpstr>
      <vt:lpstr>Visualizing change over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144</cp:revision>
  <dcterms:created xsi:type="dcterms:W3CDTF">2018-06-03T18:54:36Z</dcterms:created>
  <dcterms:modified xsi:type="dcterms:W3CDTF">2019-07-16T20:23:45Z</dcterms:modified>
</cp:coreProperties>
</file>